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58" r:id="rId5"/>
    <p:sldId id="259" r:id="rId6"/>
    <p:sldId id="260" r:id="rId7"/>
    <p:sldId id="262" r:id="rId8"/>
    <p:sldId id="263" r:id="rId9"/>
    <p:sldId id="264" r:id="rId10"/>
    <p:sldId id="265" r:id="rId11"/>
    <p:sldId id="266" r:id="rId12"/>
    <p:sldId id="267" r:id="rId13"/>
    <p:sldId id="268" r:id="rId14"/>
    <p:sldId id="269" r:id="rId15"/>
    <p:sldId id="272"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8"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25.01.2021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25.01.2021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25.01.2021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25.01.2021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25.01.2021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25.01.2021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25.01.2021</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uk-UA" dirty="0" smtClean="0"/>
              <a:t>ПОЛІТОЛОГІЯ</a:t>
            </a:r>
            <a:endParaRPr lang="ru-RU" dirty="0"/>
          </a:p>
        </p:txBody>
      </p:sp>
      <p:sp>
        <p:nvSpPr>
          <p:cNvPr id="3" name="Подзаголовок 2"/>
          <p:cNvSpPr>
            <a:spLocks noGrp="1"/>
          </p:cNvSpPr>
          <p:nvPr>
            <p:ph type="subTitle" idx="1"/>
          </p:nvPr>
        </p:nvSpPr>
        <p:spPr>
          <a:xfrm>
            <a:off x="395536" y="4149080"/>
            <a:ext cx="7992560" cy="1192096"/>
          </a:xfrm>
        </p:spPr>
        <p:txBody>
          <a:bodyPr>
            <a:normAutofit/>
          </a:bodyPr>
          <a:lstStyle/>
          <a:p>
            <a:pPr algn="ctr">
              <a:lnSpc>
                <a:spcPct val="160000"/>
              </a:lnSpc>
              <a:defRPr/>
            </a:pPr>
            <a:r>
              <a:rPr lang="uk-UA" sz="2400" b="1" dirty="0" smtClean="0">
                <a:solidFill>
                  <a:schemeClr val="tx1">
                    <a:lumMod val="95000"/>
                    <a:lumOff val="5000"/>
                  </a:schemeClr>
                </a:solidFill>
                <a:latin typeface="Times New Roman" pitchFamily="18" charset="0"/>
                <a:cs typeface="Times New Roman" pitchFamily="18" charset="0"/>
              </a:rPr>
              <a:t>Спеціальність «Туризм»</a:t>
            </a:r>
          </a:p>
          <a:p>
            <a:pPr algn="ctr"/>
            <a:r>
              <a:rPr lang="ru-RU" sz="2400" b="1" dirty="0" err="1" smtClean="0">
                <a:solidFill>
                  <a:schemeClr val="tx1">
                    <a:lumMod val="95000"/>
                    <a:lumOff val="5000"/>
                  </a:schemeClr>
                </a:solidFill>
                <a:latin typeface="Times New Roman" pitchFamily="18" charset="0"/>
                <a:cs typeface="Times New Roman" pitchFamily="18" charset="0"/>
              </a:rPr>
              <a:t>галузі</a:t>
            </a:r>
            <a:r>
              <a:rPr lang="ru-RU" sz="2400" b="1" dirty="0" smtClean="0">
                <a:solidFill>
                  <a:schemeClr val="tx1">
                    <a:lumMod val="95000"/>
                    <a:lumOff val="5000"/>
                  </a:schemeClr>
                </a:solidFill>
                <a:latin typeface="Times New Roman" pitchFamily="18" charset="0"/>
                <a:cs typeface="Times New Roman" pitchFamily="18" charset="0"/>
              </a:rPr>
              <a:t> </a:t>
            </a:r>
            <a:r>
              <a:rPr lang="ru-RU" sz="2400" b="1" dirty="0" err="1" smtClean="0">
                <a:solidFill>
                  <a:schemeClr val="tx1">
                    <a:lumMod val="95000"/>
                    <a:lumOff val="5000"/>
                  </a:schemeClr>
                </a:solidFill>
                <a:latin typeface="Times New Roman" pitchFamily="18" charset="0"/>
                <a:cs typeface="Times New Roman" pitchFamily="18" charset="0"/>
              </a:rPr>
              <a:t>знань</a:t>
            </a:r>
            <a:r>
              <a:rPr lang="ru-RU" sz="2400" b="1" dirty="0" smtClean="0">
                <a:solidFill>
                  <a:schemeClr val="tx1">
                    <a:lumMod val="95000"/>
                    <a:lumOff val="5000"/>
                  </a:schemeClr>
                </a:solidFill>
                <a:latin typeface="Times New Roman" pitchFamily="18" charset="0"/>
                <a:cs typeface="Times New Roman" pitchFamily="18" charset="0"/>
              </a:rPr>
              <a:t> 24 Сфера </a:t>
            </a:r>
            <a:r>
              <a:rPr lang="ru-RU" sz="2400" b="1" dirty="0" err="1" smtClean="0">
                <a:solidFill>
                  <a:schemeClr val="tx1">
                    <a:lumMod val="95000"/>
                    <a:lumOff val="5000"/>
                  </a:schemeClr>
                </a:solidFill>
                <a:latin typeface="Times New Roman" pitchFamily="18" charset="0"/>
                <a:cs typeface="Times New Roman" pitchFamily="18" charset="0"/>
              </a:rPr>
              <a:t>обслуговування</a:t>
            </a:r>
            <a:endParaRPr lang="ru-RU" sz="2400" b="1" dirty="0" smtClean="0">
              <a:solidFill>
                <a:schemeClr val="tx1">
                  <a:lumMod val="95000"/>
                  <a:lumOff val="5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Держава як політичний інститут</a:t>
            </a:r>
            <a:endParaRPr lang="ru-RU" dirty="0"/>
          </a:p>
        </p:txBody>
      </p:sp>
      <p:sp>
        <p:nvSpPr>
          <p:cNvPr id="3" name="Содержимое 2"/>
          <p:cNvSpPr>
            <a:spLocks noGrp="1"/>
          </p:cNvSpPr>
          <p:nvPr>
            <p:ph sz="half" idx="1"/>
          </p:nvPr>
        </p:nvSpPr>
        <p:spPr/>
        <p:txBody>
          <a:bodyPr>
            <a:normAutofit lnSpcReduction="10000"/>
          </a:bodyPr>
          <a:lstStyle/>
          <a:p>
            <a:pPr marL="514350" indent="-514350">
              <a:buFont typeface="+mj-lt"/>
              <a:buAutoNum type="arabicPeriod"/>
            </a:pPr>
            <a:r>
              <a:rPr lang="uk-UA" dirty="0" smtClean="0"/>
              <a:t>Навіщо нам потрібна держава?</a:t>
            </a:r>
          </a:p>
          <a:p>
            <a:pPr marL="514350" indent="-514350">
              <a:buFont typeface="+mj-lt"/>
              <a:buAutoNum type="arabicPeriod"/>
            </a:pPr>
            <a:endParaRPr lang="uk-UA" dirty="0" smtClean="0"/>
          </a:p>
          <a:p>
            <a:pPr marL="514350" indent="-514350">
              <a:buFont typeface="+mj-lt"/>
              <a:buAutoNum type="arabicPeriod"/>
            </a:pPr>
            <a:r>
              <a:rPr lang="uk-UA" dirty="0" smtClean="0"/>
              <a:t>Чи є Україна правовою та соціальною державою?</a:t>
            </a:r>
          </a:p>
          <a:p>
            <a:pPr marL="514350" indent="-514350">
              <a:buFont typeface="+mj-lt"/>
              <a:buAutoNum type="arabicPeriod"/>
            </a:pPr>
            <a:endParaRPr lang="uk-UA" dirty="0" smtClean="0"/>
          </a:p>
          <a:p>
            <a:pPr marL="514350" indent="-514350">
              <a:buFont typeface="+mj-lt"/>
              <a:buAutoNum type="arabicPeriod"/>
            </a:pPr>
            <a:r>
              <a:rPr lang="uk-UA" dirty="0" smtClean="0"/>
              <a:t>Чи є політичний режим в Україні демократичним?</a:t>
            </a:r>
          </a:p>
          <a:p>
            <a:pPr marL="514350" indent="-514350">
              <a:buFont typeface="+mj-lt"/>
              <a:buAutoNum type="arabicPeriod"/>
            </a:pPr>
            <a:endParaRPr lang="ru-RU" dirty="0"/>
          </a:p>
        </p:txBody>
      </p:sp>
      <p:sp>
        <p:nvSpPr>
          <p:cNvPr id="4" name="Содержимое 3"/>
          <p:cNvSpPr>
            <a:spLocks noGrp="1"/>
          </p:cNvSpPr>
          <p:nvPr>
            <p:ph sz="half" idx="2"/>
          </p:nvPr>
        </p:nvSpPr>
        <p:spPr/>
        <p:txBody>
          <a:bodyPr>
            <a:normAutofit lnSpcReduction="10000"/>
          </a:bodyPr>
          <a:lstStyle/>
          <a:p>
            <a:r>
              <a:rPr lang="uk-UA" sz="1800" dirty="0" smtClean="0"/>
              <a:t>Держава: концепції походження та основні функції</a:t>
            </a:r>
          </a:p>
          <a:p>
            <a:r>
              <a:rPr lang="uk-UA" sz="1800" dirty="0" smtClean="0"/>
              <a:t>Форма держави</a:t>
            </a:r>
          </a:p>
          <a:p>
            <a:r>
              <a:rPr lang="uk-UA" sz="1800" dirty="0" smtClean="0"/>
              <a:t>Який устрій потрібен Україні: унітарний чи федеративний?</a:t>
            </a:r>
          </a:p>
          <a:p>
            <a:r>
              <a:rPr lang="uk-UA" sz="1800" dirty="0" smtClean="0"/>
              <a:t>Якаю республікою має стати Україна?</a:t>
            </a:r>
          </a:p>
          <a:p>
            <a:r>
              <a:rPr lang="uk-UA" sz="1800" dirty="0" smtClean="0"/>
              <a:t>Президентська </a:t>
            </a:r>
            <a:r>
              <a:rPr lang="en-US" sz="1800" dirty="0" err="1" smtClean="0"/>
              <a:t>vs</a:t>
            </a:r>
            <a:r>
              <a:rPr lang="uk-UA" sz="1800" dirty="0" smtClean="0"/>
              <a:t> парламентська республіка</a:t>
            </a:r>
          </a:p>
          <a:p>
            <a:r>
              <a:rPr lang="uk-UA" sz="1800" dirty="0" smtClean="0"/>
              <a:t>Авторитарний, тоталітарний та демократичний політичні режими.</a:t>
            </a:r>
          </a:p>
          <a:p>
            <a:r>
              <a:rPr lang="uk-UA" sz="1800" dirty="0" smtClean="0"/>
              <a:t>Чи загрожує сучасному світу авторитаризм?</a:t>
            </a:r>
          </a:p>
          <a:p>
            <a:r>
              <a:rPr lang="uk-UA" sz="1800" dirty="0" smtClean="0"/>
              <a:t>Як суспільству захистити себе від зазіхань з боку держави?    </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pPr algn="ctr"/>
            <a:r>
              <a:rPr lang="uk-UA" dirty="0" smtClean="0"/>
              <a:t>Політичні партії та громадські об'єднання</a:t>
            </a:r>
            <a:endParaRPr lang="ru-RU" dirty="0"/>
          </a:p>
        </p:txBody>
      </p:sp>
      <p:sp>
        <p:nvSpPr>
          <p:cNvPr id="6" name="Содержимое 5"/>
          <p:cNvSpPr>
            <a:spLocks noGrp="1"/>
          </p:cNvSpPr>
          <p:nvPr>
            <p:ph idx="1"/>
          </p:nvPr>
        </p:nvSpPr>
        <p:spPr/>
        <p:txBody>
          <a:bodyPr>
            <a:normAutofit/>
          </a:bodyPr>
          <a:lstStyle/>
          <a:p>
            <a:r>
              <a:rPr lang="uk-UA" dirty="0" smtClean="0"/>
              <a:t>Чи помруть політичні партії у ХХІ столітті?</a:t>
            </a:r>
          </a:p>
          <a:p>
            <a:endParaRPr lang="uk-UA" dirty="0" smtClean="0"/>
          </a:p>
          <a:p>
            <a:pPr algn="just"/>
            <a:r>
              <a:rPr lang="uk-UA" dirty="0" smtClean="0"/>
              <a:t>Чи потрібно бути членом партії аби реалізувати свої інтереси?</a:t>
            </a:r>
          </a:p>
          <a:p>
            <a:pPr algn="just"/>
            <a:endParaRPr lang="uk-UA" dirty="0" smtClean="0"/>
          </a:p>
          <a:p>
            <a:pPr algn="just"/>
            <a:r>
              <a:rPr lang="uk-UA" dirty="0" smtClean="0"/>
              <a:t>Яку роль грають громадські організації в Україні?</a:t>
            </a:r>
          </a:p>
          <a:p>
            <a:pPr algn="just"/>
            <a:endParaRPr lang="uk-UA" dirty="0" smtClean="0"/>
          </a:p>
          <a:p>
            <a:pPr algn="just"/>
            <a:r>
              <a:rPr lang="uk-UA" dirty="0" smtClean="0"/>
              <a:t>Чи можуть громадські організації більш ефективно виконувати функції держави?</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uk-UA" dirty="0" smtClean="0"/>
              <a:t>Політичний процес</a:t>
            </a:r>
            <a:endParaRPr lang="ru-RU" dirty="0"/>
          </a:p>
        </p:txBody>
      </p:sp>
      <p:sp>
        <p:nvSpPr>
          <p:cNvPr id="5" name="Содержимое 4"/>
          <p:cNvSpPr>
            <a:spLocks noGrp="1"/>
          </p:cNvSpPr>
          <p:nvPr>
            <p:ph sz="half" idx="1"/>
          </p:nvPr>
        </p:nvSpPr>
        <p:spPr/>
        <p:txBody>
          <a:bodyPr>
            <a:normAutofit fontScale="92500" lnSpcReduction="10000"/>
          </a:bodyPr>
          <a:lstStyle/>
          <a:p>
            <a:pPr marL="514350" indent="-514350">
              <a:buFont typeface="+mj-lt"/>
              <a:buAutoNum type="arabicPeriod"/>
            </a:pPr>
            <a:r>
              <a:rPr lang="uk-UA" dirty="0" smtClean="0"/>
              <a:t>Що таке політичний процес?</a:t>
            </a:r>
          </a:p>
          <a:p>
            <a:pPr marL="514350" indent="-514350">
              <a:buFont typeface="+mj-lt"/>
              <a:buAutoNum type="arabicPeriod"/>
            </a:pPr>
            <a:endParaRPr lang="uk-UA" dirty="0" smtClean="0"/>
          </a:p>
          <a:p>
            <a:pPr marL="514350" indent="-514350">
              <a:buFont typeface="+mj-lt"/>
              <a:buAutoNum type="arabicPeriod"/>
            </a:pPr>
            <a:r>
              <a:rPr lang="uk-UA" dirty="0" smtClean="0"/>
              <a:t>Чи можна уникнути участі в політичному процесі?</a:t>
            </a:r>
          </a:p>
          <a:p>
            <a:pPr marL="514350" indent="-514350">
              <a:buFont typeface="+mj-lt"/>
              <a:buAutoNum type="arabicPeriod"/>
            </a:pPr>
            <a:endParaRPr lang="uk-UA" dirty="0" smtClean="0"/>
          </a:p>
          <a:p>
            <a:pPr marL="514350" indent="-514350">
              <a:buFont typeface="+mj-lt"/>
              <a:buAutoNum type="arabicPeriod"/>
            </a:pPr>
            <a:r>
              <a:rPr lang="uk-UA" dirty="0" smtClean="0"/>
              <a:t>Чи можна вважати Помаранчеву революцію та революцію Гідності революціями?</a:t>
            </a:r>
          </a:p>
          <a:p>
            <a:endParaRPr lang="ru-RU" dirty="0"/>
          </a:p>
        </p:txBody>
      </p:sp>
      <p:sp>
        <p:nvSpPr>
          <p:cNvPr id="6" name="Содержимое 5"/>
          <p:cNvSpPr>
            <a:spLocks noGrp="1"/>
          </p:cNvSpPr>
          <p:nvPr>
            <p:ph sz="half" idx="2"/>
          </p:nvPr>
        </p:nvSpPr>
        <p:spPr/>
        <p:txBody>
          <a:bodyPr>
            <a:normAutofit fontScale="92500" lnSpcReduction="10000"/>
          </a:bodyPr>
          <a:lstStyle/>
          <a:p>
            <a:r>
              <a:rPr lang="uk-UA" sz="2000" dirty="0" smtClean="0"/>
              <a:t>Основні форми політичного процесу</a:t>
            </a:r>
          </a:p>
          <a:p>
            <a:r>
              <a:rPr lang="uk-UA" sz="2000" dirty="0" smtClean="0"/>
              <a:t>Політичний абсентеїзм</a:t>
            </a:r>
          </a:p>
          <a:p>
            <a:r>
              <a:rPr lang="uk-UA" sz="2000" dirty="0" smtClean="0"/>
              <a:t>Виборчі перегони</a:t>
            </a:r>
          </a:p>
          <a:p>
            <a:r>
              <a:rPr lang="uk-UA" sz="2000" dirty="0" smtClean="0"/>
              <a:t>Політичний маркетинг</a:t>
            </a:r>
          </a:p>
          <a:p>
            <a:r>
              <a:rPr lang="uk-UA" sz="2000" dirty="0" smtClean="0"/>
              <a:t>Політична стабільність чи реформи?</a:t>
            </a:r>
          </a:p>
          <a:p>
            <a:r>
              <a:rPr lang="uk-UA" sz="2000" dirty="0" smtClean="0"/>
              <a:t>Революція, Контрреволюція, державний переворот </a:t>
            </a:r>
            <a:endParaRPr lang="ru-RU"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algn="ctr"/>
            <a:r>
              <a:rPr lang="uk-UA" dirty="0" smtClean="0"/>
              <a:t>Політична свідомість та політична культура</a:t>
            </a:r>
            <a:endParaRPr lang="ru-RU" dirty="0"/>
          </a:p>
        </p:txBody>
      </p:sp>
      <p:sp>
        <p:nvSpPr>
          <p:cNvPr id="5" name="Содержимое 4"/>
          <p:cNvSpPr>
            <a:spLocks noGrp="1"/>
          </p:cNvSpPr>
          <p:nvPr>
            <p:ph idx="1"/>
          </p:nvPr>
        </p:nvSpPr>
        <p:spPr/>
        <p:txBody>
          <a:bodyPr/>
          <a:lstStyle/>
          <a:p>
            <a:r>
              <a:rPr lang="uk-UA" dirty="0" smtClean="0"/>
              <a:t>Як історичний досвід впливає на політичну свідомість та культуру?</a:t>
            </a:r>
          </a:p>
          <a:p>
            <a:endParaRPr lang="uk-UA" dirty="0" smtClean="0"/>
          </a:p>
          <a:p>
            <a:r>
              <a:rPr lang="uk-UA" dirty="0" smtClean="0"/>
              <a:t>Які переваги та вади української ментальності?</a:t>
            </a:r>
          </a:p>
          <a:p>
            <a:endParaRPr lang="uk-UA" dirty="0" smtClean="0"/>
          </a:p>
          <a:p>
            <a:r>
              <a:rPr lang="uk-UA" dirty="0" smtClean="0"/>
              <a:t>Як змінити політичну свідомість та культуру сучасного українського суспільства?</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uk-UA" dirty="0" smtClean="0"/>
              <a:t>Політика та людина</a:t>
            </a:r>
            <a:endParaRPr lang="ru-RU" dirty="0"/>
          </a:p>
        </p:txBody>
      </p:sp>
      <p:sp>
        <p:nvSpPr>
          <p:cNvPr id="5" name="Содержимое 4"/>
          <p:cNvSpPr>
            <a:spLocks noGrp="1"/>
          </p:cNvSpPr>
          <p:nvPr>
            <p:ph sz="half" idx="1"/>
          </p:nvPr>
        </p:nvSpPr>
        <p:spPr/>
        <p:txBody>
          <a:bodyPr>
            <a:normAutofit fontScale="92500" lnSpcReduction="10000"/>
          </a:bodyPr>
          <a:lstStyle/>
          <a:p>
            <a:pPr marL="514350" indent="-514350">
              <a:buFont typeface="+mj-lt"/>
              <a:buAutoNum type="arabicPeriod"/>
            </a:pPr>
            <a:r>
              <a:rPr lang="uk-UA" dirty="0" smtClean="0"/>
              <a:t>Чи існує в сучасному світі та в Україні криза політичного лідерства?</a:t>
            </a:r>
          </a:p>
          <a:p>
            <a:pPr marL="514350" indent="-514350">
              <a:buFont typeface="+mj-lt"/>
              <a:buAutoNum type="arabicPeriod"/>
            </a:pPr>
            <a:endParaRPr lang="uk-UA" dirty="0" smtClean="0"/>
          </a:p>
          <a:p>
            <a:pPr marL="514350" indent="-514350">
              <a:buFont typeface="+mj-lt"/>
              <a:buAutoNum type="arabicPeriod"/>
            </a:pPr>
            <a:r>
              <a:rPr lang="uk-UA" dirty="0" smtClean="0"/>
              <a:t>Чи повинна політика спиратися на суспільну мораль?</a:t>
            </a:r>
          </a:p>
          <a:p>
            <a:pPr marL="514350" indent="-514350">
              <a:buFont typeface="+mj-lt"/>
              <a:buAutoNum type="arabicPeriod"/>
            </a:pPr>
            <a:endParaRPr lang="uk-UA" dirty="0" smtClean="0"/>
          </a:p>
          <a:p>
            <a:pPr marL="514350" indent="-514350">
              <a:buFont typeface="+mj-lt"/>
              <a:buAutoNum type="arabicPeriod"/>
            </a:pPr>
            <a:r>
              <a:rPr lang="uk-UA" dirty="0" smtClean="0"/>
              <a:t>Чи є олігархія справжньою моделлю управління суспільством?</a:t>
            </a:r>
            <a:endParaRPr lang="ru-RU" dirty="0"/>
          </a:p>
        </p:txBody>
      </p:sp>
      <p:sp>
        <p:nvSpPr>
          <p:cNvPr id="6" name="Содержимое 5"/>
          <p:cNvSpPr>
            <a:spLocks noGrp="1"/>
          </p:cNvSpPr>
          <p:nvPr>
            <p:ph sz="half" idx="2"/>
          </p:nvPr>
        </p:nvSpPr>
        <p:spPr/>
        <p:txBody>
          <a:bodyPr>
            <a:normAutofit fontScale="92500" lnSpcReduction="10000"/>
          </a:bodyPr>
          <a:lstStyle/>
          <a:p>
            <a:pPr algn="just"/>
            <a:r>
              <a:rPr lang="uk-UA" sz="2000" dirty="0" smtClean="0"/>
              <a:t>Громадянин та держава: складний взаємозв'язок</a:t>
            </a:r>
          </a:p>
          <a:p>
            <a:pPr algn="just"/>
            <a:r>
              <a:rPr lang="uk-UA" sz="2000" dirty="0" smtClean="0"/>
              <a:t>Політична соціалізація</a:t>
            </a:r>
          </a:p>
          <a:p>
            <a:pPr algn="just"/>
            <a:r>
              <a:rPr lang="uk-UA" sz="2000" dirty="0" smtClean="0"/>
              <a:t>Політика та мораль: між Макіавеллі та Кантом</a:t>
            </a:r>
          </a:p>
          <a:p>
            <a:pPr algn="just"/>
            <a:r>
              <a:rPr lang="uk-UA" sz="2000" dirty="0" smtClean="0"/>
              <a:t>Теорія еліти </a:t>
            </a:r>
            <a:r>
              <a:rPr lang="uk-UA" sz="2000" dirty="0" err="1" smtClean="0"/>
              <a:t>Парето</a:t>
            </a:r>
            <a:r>
              <a:rPr lang="uk-UA" sz="2000" dirty="0" smtClean="0"/>
              <a:t>, </a:t>
            </a:r>
            <a:r>
              <a:rPr lang="uk-UA" sz="2000" dirty="0" err="1" smtClean="0"/>
              <a:t>Моски</a:t>
            </a:r>
            <a:r>
              <a:rPr lang="uk-UA" sz="2000" dirty="0" smtClean="0"/>
              <a:t> та </a:t>
            </a:r>
            <a:r>
              <a:rPr lang="uk-UA" sz="2000" dirty="0" err="1" smtClean="0"/>
              <a:t>Міхельса</a:t>
            </a:r>
            <a:endParaRPr lang="uk-UA" sz="2000" dirty="0" smtClean="0"/>
          </a:p>
          <a:p>
            <a:pPr algn="just"/>
            <a:r>
              <a:rPr lang="uk-UA" sz="2000" dirty="0" smtClean="0"/>
              <a:t>Феномен політичного лідерства </a:t>
            </a:r>
            <a:endParaRPr lang="ru-RU"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48680"/>
            <a:ext cx="8229600" cy="722344"/>
          </a:xfrm>
        </p:spPr>
        <p:txBody>
          <a:bodyPr>
            <a:normAutofit fontScale="90000"/>
          </a:bodyPr>
          <a:lstStyle/>
          <a:p>
            <a:r>
              <a:rPr lang="uk-UA" dirty="0" smtClean="0"/>
              <a:t>Додаткові джерела інформації:</a:t>
            </a:r>
            <a:endParaRPr lang="ru-RU" dirty="0"/>
          </a:p>
        </p:txBody>
      </p:sp>
      <p:sp>
        <p:nvSpPr>
          <p:cNvPr id="3" name="Содержимое 2"/>
          <p:cNvSpPr>
            <a:spLocks noGrp="1"/>
          </p:cNvSpPr>
          <p:nvPr>
            <p:ph sz="half" idx="1"/>
          </p:nvPr>
        </p:nvSpPr>
        <p:spPr>
          <a:xfrm>
            <a:off x="251520" y="1268760"/>
            <a:ext cx="8712968" cy="5086165"/>
          </a:xfrm>
        </p:spPr>
        <p:txBody>
          <a:bodyPr>
            <a:normAutofit/>
          </a:bodyPr>
          <a:lstStyle/>
          <a:p>
            <a:r>
              <a:rPr lang="ru-RU" dirty="0" smtClean="0"/>
              <a:t>Воронов І.О. </a:t>
            </a:r>
            <a:r>
              <a:rPr lang="ru-RU" dirty="0" err="1" smtClean="0"/>
              <a:t>Глобалізація</a:t>
            </a:r>
            <a:r>
              <a:rPr lang="ru-RU" dirty="0" smtClean="0"/>
              <a:t> </a:t>
            </a:r>
            <a:r>
              <a:rPr lang="ru-RU" dirty="0" err="1" smtClean="0"/>
              <a:t>і</a:t>
            </a:r>
            <a:r>
              <a:rPr lang="ru-RU" dirty="0" smtClean="0"/>
              <a:t> </a:t>
            </a:r>
            <a:r>
              <a:rPr lang="ru-RU" dirty="0" err="1" smtClean="0"/>
              <a:t>політика</a:t>
            </a:r>
            <a:r>
              <a:rPr lang="ru-RU" dirty="0" smtClean="0"/>
              <a:t>: </a:t>
            </a:r>
            <a:r>
              <a:rPr lang="ru-RU" dirty="0" err="1" smtClean="0"/>
              <a:t>Реалії</a:t>
            </a:r>
            <a:r>
              <a:rPr lang="ru-RU" dirty="0" smtClean="0"/>
              <a:t> </a:t>
            </a:r>
            <a:r>
              <a:rPr lang="ru-RU" dirty="0" err="1" smtClean="0"/>
              <a:t>і</a:t>
            </a:r>
            <a:r>
              <a:rPr lang="ru-RU" dirty="0" smtClean="0"/>
              <a:t> </a:t>
            </a:r>
            <a:r>
              <a:rPr lang="ru-RU" dirty="0" err="1" smtClean="0"/>
              <a:t>перспективи</a:t>
            </a:r>
            <a:r>
              <a:rPr lang="ru-RU" dirty="0" smtClean="0"/>
              <a:t> </a:t>
            </a:r>
            <a:r>
              <a:rPr lang="ru-RU" dirty="0" err="1" smtClean="0"/>
              <a:t>соціальних</a:t>
            </a:r>
            <a:r>
              <a:rPr lang="ru-RU" dirty="0" smtClean="0"/>
              <a:t> </a:t>
            </a:r>
            <a:r>
              <a:rPr lang="ru-RU" dirty="0" err="1" smtClean="0"/>
              <a:t>трансформацій</a:t>
            </a:r>
            <a:r>
              <a:rPr lang="ru-RU" dirty="0" smtClean="0"/>
              <a:t>. – К., </a:t>
            </a:r>
            <a:r>
              <a:rPr lang="ru-RU" dirty="0" smtClean="0"/>
              <a:t>2004.</a:t>
            </a:r>
          </a:p>
          <a:p>
            <a:r>
              <a:rPr lang="ru-RU" dirty="0" smtClean="0"/>
              <a:t>Воронов </a:t>
            </a:r>
            <a:r>
              <a:rPr lang="ru-RU" dirty="0" smtClean="0"/>
              <a:t>І. О. Феномен </a:t>
            </a:r>
            <a:r>
              <a:rPr lang="ru-RU" dirty="0" err="1" smtClean="0"/>
              <a:t>влади</a:t>
            </a:r>
            <a:r>
              <a:rPr lang="ru-RU" dirty="0" smtClean="0"/>
              <a:t>: </a:t>
            </a:r>
            <a:r>
              <a:rPr lang="ru-RU" dirty="0" err="1" smtClean="0"/>
              <a:t>горизонти</a:t>
            </a:r>
            <a:r>
              <a:rPr lang="ru-RU" dirty="0" smtClean="0"/>
              <a:t> </a:t>
            </a:r>
            <a:r>
              <a:rPr lang="ru-RU" dirty="0" err="1" smtClean="0"/>
              <a:t>людського</a:t>
            </a:r>
            <a:r>
              <a:rPr lang="ru-RU" dirty="0" smtClean="0"/>
              <a:t> </a:t>
            </a:r>
            <a:r>
              <a:rPr lang="ru-RU" dirty="0" err="1" smtClean="0"/>
              <a:t>і</a:t>
            </a:r>
            <a:r>
              <a:rPr lang="ru-RU" dirty="0" smtClean="0"/>
              <a:t> </a:t>
            </a:r>
            <a:r>
              <a:rPr lang="ru-RU" dirty="0" err="1" smtClean="0"/>
              <a:t>політичного</a:t>
            </a:r>
            <a:r>
              <a:rPr lang="ru-RU" dirty="0" smtClean="0"/>
              <a:t> </a:t>
            </a:r>
            <a:r>
              <a:rPr lang="ru-RU" dirty="0" err="1" smtClean="0"/>
              <a:t>виміру</a:t>
            </a:r>
            <a:r>
              <a:rPr lang="ru-RU" dirty="0" smtClean="0"/>
              <a:t>. – К., 2005</a:t>
            </a:r>
            <a:r>
              <a:rPr lang="ru-RU" dirty="0" smtClean="0"/>
              <a:t>.</a:t>
            </a:r>
          </a:p>
          <a:p>
            <a:r>
              <a:rPr lang="ru-RU" dirty="0" smtClean="0"/>
              <a:t>Михальченко М. І. </a:t>
            </a:r>
            <a:r>
              <a:rPr lang="ru-RU" dirty="0" err="1" smtClean="0"/>
              <a:t>Україна</a:t>
            </a:r>
            <a:r>
              <a:rPr lang="ru-RU" dirty="0" smtClean="0"/>
              <a:t> як нова </a:t>
            </a:r>
            <a:r>
              <a:rPr lang="ru-RU" dirty="0" err="1" smtClean="0"/>
              <a:t>історична</a:t>
            </a:r>
            <a:r>
              <a:rPr lang="ru-RU" dirty="0" smtClean="0"/>
              <a:t> </a:t>
            </a:r>
            <a:r>
              <a:rPr lang="ru-RU" dirty="0" err="1" smtClean="0"/>
              <a:t>реальність</a:t>
            </a:r>
            <a:r>
              <a:rPr lang="ru-RU" dirty="0" smtClean="0"/>
              <a:t>: </a:t>
            </a:r>
            <a:r>
              <a:rPr lang="ru-RU" dirty="0" err="1" smtClean="0"/>
              <a:t>запасний</a:t>
            </a:r>
            <a:r>
              <a:rPr lang="ru-RU" dirty="0" smtClean="0"/>
              <a:t> </a:t>
            </a:r>
            <a:r>
              <a:rPr lang="ru-RU" dirty="0" err="1" smtClean="0"/>
              <a:t>гравець</a:t>
            </a:r>
            <a:r>
              <a:rPr lang="ru-RU" dirty="0" smtClean="0"/>
              <a:t> </a:t>
            </a:r>
            <a:r>
              <a:rPr lang="ru-RU" dirty="0" err="1" smtClean="0"/>
              <a:t>Європи</a:t>
            </a:r>
            <a:r>
              <a:rPr lang="ru-RU" dirty="0" smtClean="0"/>
              <a:t>. – </a:t>
            </a:r>
            <a:r>
              <a:rPr lang="ru-RU" dirty="0" err="1" smtClean="0"/>
              <a:t>Дрогобич</a:t>
            </a:r>
            <a:r>
              <a:rPr lang="ru-RU" dirty="0" smtClean="0"/>
              <a:t>, 2004</a:t>
            </a:r>
            <a:r>
              <a:rPr lang="ru-RU" dirty="0" smtClean="0"/>
              <a:t>.</a:t>
            </a:r>
          </a:p>
          <a:p>
            <a:r>
              <a:rPr lang="ru-RU" dirty="0" err="1" smtClean="0"/>
              <a:t>Пролеєв</a:t>
            </a:r>
            <a:r>
              <a:rPr lang="ru-RU" dirty="0" smtClean="0"/>
              <a:t> С.В. </a:t>
            </a:r>
            <a:r>
              <a:rPr lang="ru-RU" dirty="0" err="1" smtClean="0"/>
              <a:t>Метафізика</a:t>
            </a:r>
            <a:r>
              <a:rPr lang="ru-RU" dirty="0" smtClean="0"/>
              <a:t> </a:t>
            </a:r>
            <a:r>
              <a:rPr lang="ru-RU" dirty="0" err="1" smtClean="0"/>
              <a:t>влади</a:t>
            </a:r>
            <a:r>
              <a:rPr lang="ru-RU" dirty="0" smtClean="0"/>
              <a:t>. – К., 2006</a:t>
            </a:r>
            <a:r>
              <a:rPr lang="ru-RU" dirty="0" smtClean="0"/>
              <a:t>.</a:t>
            </a:r>
          </a:p>
          <a:p>
            <a:r>
              <a:rPr lang="ru-RU" dirty="0" err="1" smtClean="0"/>
              <a:t>Рудич</a:t>
            </a:r>
            <a:r>
              <a:rPr lang="ru-RU" dirty="0" smtClean="0"/>
              <a:t> Ф. М. </a:t>
            </a:r>
            <a:r>
              <a:rPr lang="ru-RU" dirty="0" err="1" smtClean="0"/>
              <a:t>Політологія</a:t>
            </a:r>
            <a:r>
              <a:rPr lang="ru-RU" dirty="0" smtClean="0"/>
              <a:t>: </a:t>
            </a:r>
            <a:r>
              <a:rPr lang="ru-RU" dirty="0" err="1" smtClean="0"/>
              <a:t>Підручник</a:t>
            </a:r>
            <a:r>
              <a:rPr lang="ru-RU" dirty="0" smtClean="0"/>
              <a:t>. – К., </a:t>
            </a:r>
            <a:r>
              <a:rPr lang="ru-RU" dirty="0" smtClean="0"/>
              <a:t>2004</a:t>
            </a:r>
          </a:p>
          <a:p>
            <a:r>
              <a:rPr lang="ru-RU" dirty="0" smtClean="0"/>
              <a:t>Троян С.С. </a:t>
            </a:r>
            <a:r>
              <a:rPr lang="ru-RU" dirty="0" err="1" smtClean="0"/>
              <a:t>Порівняльні</a:t>
            </a:r>
            <a:r>
              <a:rPr lang="ru-RU" dirty="0" smtClean="0"/>
              <a:t> </a:t>
            </a:r>
            <a:r>
              <a:rPr lang="ru-RU" dirty="0" err="1" smtClean="0"/>
              <a:t>політичні</a:t>
            </a:r>
            <a:r>
              <a:rPr lang="ru-RU" dirty="0" smtClean="0"/>
              <a:t> </a:t>
            </a:r>
            <a:r>
              <a:rPr lang="ru-RU" dirty="0" err="1" smtClean="0"/>
              <a:t>системи</a:t>
            </a:r>
            <a:r>
              <a:rPr lang="ru-RU" dirty="0" smtClean="0"/>
              <a:t> </a:t>
            </a:r>
            <a:r>
              <a:rPr lang="ru-RU" dirty="0" err="1" smtClean="0"/>
              <a:t>сучасності</a:t>
            </a:r>
            <a:r>
              <a:rPr lang="ru-RU" dirty="0" smtClean="0"/>
              <a:t>. </a:t>
            </a:r>
            <a:r>
              <a:rPr lang="ru-RU" dirty="0" err="1" smtClean="0"/>
              <a:t>Навчальний</a:t>
            </a:r>
            <a:r>
              <a:rPr lang="ru-RU" dirty="0" smtClean="0"/>
              <a:t> </a:t>
            </a:r>
            <a:r>
              <a:rPr lang="ru-RU" dirty="0" err="1" smtClean="0"/>
              <a:t>посібник</a:t>
            </a:r>
            <a:r>
              <a:rPr lang="ru-RU" dirty="0" smtClean="0"/>
              <a:t>. – К., 2003.</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Мета курсу</a:t>
            </a:r>
            <a:endParaRPr lang="ru-RU" dirty="0"/>
          </a:p>
        </p:txBody>
      </p:sp>
      <p:sp>
        <p:nvSpPr>
          <p:cNvPr id="3" name="Содержимое 2"/>
          <p:cNvSpPr>
            <a:spLocks noGrp="1"/>
          </p:cNvSpPr>
          <p:nvPr>
            <p:ph idx="1"/>
          </p:nvPr>
        </p:nvSpPr>
        <p:spPr/>
        <p:txBody>
          <a:bodyPr/>
          <a:lstStyle/>
          <a:p>
            <a:pPr algn="just">
              <a:buNone/>
            </a:pPr>
            <a:r>
              <a:rPr lang="uk-UA" dirty="0" smtClean="0"/>
              <a:t>   </a:t>
            </a:r>
            <a:r>
              <a:rPr lang="uk-UA" sz="2400" dirty="0" smtClean="0"/>
              <a:t>Курс покликаний допомогти розібратися із таким складним феноменом суспільного буття як політика. Вона охоплює усі прояви нашого життя. Саме тому курс має дати теоретичні знання та розглянути приклади їх практичного застосування.</a:t>
            </a:r>
          </a:p>
          <a:p>
            <a:pPr algn="just">
              <a:buNone/>
            </a:pPr>
            <a:endParaRPr lang="uk-UA" sz="2400" dirty="0" smtClean="0"/>
          </a:p>
          <a:p>
            <a:pPr algn="just">
              <a:buNone/>
            </a:pPr>
            <a:r>
              <a:rPr lang="uk-UA" sz="2400" dirty="0" smtClean="0"/>
              <a:t>   Сподіваємося, що зазначений курс допоможе вам  стати добропорядним громадянином, який у прийнятний спосіб буде відстоювати як власні, так і суспільні інтереси.  </a:t>
            </a:r>
            <a:endParaRPr 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Компетентності:</a:t>
            </a:r>
            <a:endParaRPr lang="ru-RU" dirty="0"/>
          </a:p>
        </p:txBody>
      </p:sp>
      <p:sp>
        <p:nvSpPr>
          <p:cNvPr id="3" name="Содержимое 2"/>
          <p:cNvSpPr>
            <a:spLocks noGrp="1"/>
          </p:cNvSpPr>
          <p:nvPr>
            <p:ph idx="1"/>
          </p:nvPr>
        </p:nvSpPr>
        <p:spPr/>
        <p:txBody>
          <a:bodyPr/>
          <a:lstStyle/>
          <a:p>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Здатність</a:t>
            </a:r>
            <a:r>
              <a:rPr lang="ru-RU" sz="2800" dirty="0" smtClean="0">
                <a:latin typeface="Times New Roman" pitchFamily="18" charset="0"/>
                <a:cs typeface="Times New Roman" pitchFamily="18" charset="0"/>
              </a:rPr>
              <a:t> до </a:t>
            </a:r>
            <a:r>
              <a:rPr lang="ru-RU" sz="2800" dirty="0" err="1" smtClean="0">
                <a:latin typeface="Times New Roman" pitchFamily="18" charset="0"/>
                <a:cs typeface="Times New Roman" pitchFamily="18" charset="0"/>
              </a:rPr>
              <a:t>формування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світогляду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розвитку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людського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буття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суспільства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природи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духовної</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культури</a:t>
            </a:r>
            <a:r>
              <a:rPr lang="ru-RU" sz="2800" dirty="0" smtClean="0">
                <a:latin typeface="Times New Roman" pitchFamily="18" charset="0"/>
                <a:cs typeface="Times New Roman" pitchFamily="18" charset="0"/>
              </a:rPr>
              <a:t>; </a:t>
            </a:r>
          </a:p>
          <a:p>
            <a:r>
              <a:rPr lang="ru-RU" sz="2800" dirty="0" err="1" smtClean="0">
                <a:latin typeface="Times New Roman" pitchFamily="18" charset="0"/>
                <a:cs typeface="Times New Roman" pitchFamily="18" charset="0"/>
              </a:rPr>
              <a:t>Здатність</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розглядати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суспільні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явища</a:t>
            </a:r>
            <a:r>
              <a:rPr lang="ru-RU" sz="2800" dirty="0" smtClean="0">
                <a:latin typeface="Times New Roman" pitchFamily="18" charset="0"/>
                <a:cs typeface="Times New Roman" pitchFamily="18" charset="0"/>
              </a:rPr>
              <a:t> в </a:t>
            </a:r>
            <a:r>
              <a:rPr lang="ru-RU" sz="2800" dirty="0" err="1" smtClean="0">
                <a:latin typeface="Times New Roman" pitchFamily="18" charset="0"/>
                <a:cs typeface="Times New Roman" pitchFamily="18" charset="0"/>
              </a:rPr>
              <a:t>розвитку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конкретних</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історичних</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умовах</a:t>
            </a:r>
            <a:r>
              <a:rPr lang="ru-RU" sz="2800" dirty="0" smtClean="0">
                <a:latin typeface="Times New Roman" pitchFamily="18" charset="0"/>
                <a:cs typeface="Times New Roman" pitchFamily="18" charset="0"/>
              </a:rPr>
              <a:t>; </a:t>
            </a:r>
          </a:p>
          <a:p>
            <a:r>
              <a:rPr lang="ru-RU" sz="2800" dirty="0" err="1" smtClean="0">
                <a:latin typeface="Times New Roman" pitchFamily="18" charset="0"/>
                <a:cs typeface="Times New Roman" pitchFamily="18" charset="0"/>
              </a:rPr>
              <a:t>Здатність</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діяти</a:t>
            </a:r>
            <a:r>
              <a:rPr lang="ru-RU" sz="2800" dirty="0" smtClean="0">
                <a:latin typeface="Times New Roman" pitchFamily="18" charset="0"/>
                <a:cs typeface="Times New Roman" pitchFamily="18" charset="0"/>
              </a:rPr>
              <a:t> у правовому </a:t>
            </a:r>
            <a:r>
              <a:rPr lang="ru-RU" sz="2800" dirty="0" err="1" smtClean="0">
                <a:latin typeface="Times New Roman" pitchFamily="18" charset="0"/>
                <a:cs typeface="Times New Roman" pitchFamily="18" charset="0"/>
              </a:rPr>
              <a:t>полі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керуватися</a:t>
            </a:r>
            <a:r>
              <a:rPr lang="ru-RU" sz="2800" dirty="0" smtClean="0">
                <a:latin typeface="Times New Roman" pitchFamily="18" charset="0"/>
                <a:cs typeface="Times New Roman" pitchFamily="18" charset="0"/>
              </a:rPr>
              <a:t> нормами </a:t>
            </a:r>
            <a:r>
              <a:rPr lang="ru-RU" sz="2800" dirty="0" err="1" smtClean="0">
                <a:latin typeface="Times New Roman" pitchFamily="18" charset="0"/>
                <a:cs typeface="Times New Roman" pitchFamily="18" charset="0"/>
              </a:rPr>
              <a:t>законодавства</a:t>
            </a:r>
            <a:endParaRPr lang="ru-RU" sz="2800" dirty="0" smtClean="0">
              <a:latin typeface="Times New Roman" pitchFamily="18" charset="0"/>
              <a:cs typeface="Times New Roman" pitchFamily="18" charset="0"/>
            </a:endParaRP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Тематика курсу</a:t>
            </a:r>
            <a:endParaRPr lang="ru-RU" dirty="0"/>
          </a:p>
        </p:txBody>
      </p:sp>
      <p:sp>
        <p:nvSpPr>
          <p:cNvPr id="4" name="Содержимое 3"/>
          <p:cNvSpPr>
            <a:spLocks noGrp="1"/>
          </p:cNvSpPr>
          <p:nvPr>
            <p:ph sz="half" idx="1"/>
          </p:nvPr>
        </p:nvSpPr>
        <p:spPr/>
        <p:txBody>
          <a:bodyPr>
            <a:normAutofit fontScale="92500" lnSpcReduction="20000"/>
          </a:bodyPr>
          <a:lstStyle/>
          <a:p>
            <a:pPr marL="514350" indent="-514350">
              <a:buFont typeface="+mj-lt"/>
              <a:buAutoNum type="arabicPeriod"/>
            </a:pPr>
            <a:r>
              <a:rPr lang="uk-UA" sz="3600" dirty="0" smtClean="0"/>
              <a:t>Історія та сучасний стан політології</a:t>
            </a:r>
          </a:p>
          <a:p>
            <a:pPr marL="514350" indent="-514350">
              <a:buFont typeface="+mj-lt"/>
              <a:buAutoNum type="arabicPeriod"/>
            </a:pPr>
            <a:endParaRPr lang="uk-UA" sz="3600" dirty="0" smtClean="0"/>
          </a:p>
          <a:p>
            <a:pPr marL="514350" indent="-514350">
              <a:buFont typeface="+mj-lt"/>
              <a:buAutoNum type="arabicPeriod"/>
            </a:pPr>
            <a:r>
              <a:rPr lang="uk-UA" sz="3600" dirty="0" smtClean="0"/>
              <a:t>Інституційний вимір політики</a:t>
            </a:r>
          </a:p>
          <a:p>
            <a:pPr marL="514350" indent="-514350">
              <a:buFont typeface="+mj-lt"/>
              <a:buAutoNum type="arabicPeriod"/>
            </a:pPr>
            <a:endParaRPr lang="uk-UA" sz="3600" dirty="0" smtClean="0"/>
          </a:p>
          <a:p>
            <a:pPr marL="514350" indent="-514350">
              <a:buFont typeface="+mj-lt"/>
              <a:buAutoNum type="arabicPeriod"/>
            </a:pPr>
            <a:r>
              <a:rPr lang="uk-UA" sz="3600" dirty="0" smtClean="0"/>
              <a:t>Людський вимір політики </a:t>
            </a:r>
            <a:endParaRPr lang="ru-RU" sz="3600" dirty="0"/>
          </a:p>
        </p:txBody>
      </p:sp>
      <p:sp>
        <p:nvSpPr>
          <p:cNvPr id="5" name="Содержимое 4"/>
          <p:cNvSpPr>
            <a:spLocks noGrp="1"/>
          </p:cNvSpPr>
          <p:nvPr>
            <p:ph sz="half" idx="2"/>
          </p:nvPr>
        </p:nvSpPr>
        <p:spPr/>
        <p:txBody>
          <a:bodyPr>
            <a:normAutofit fontScale="92500" lnSpcReduction="20000"/>
          </a:bodyPr>
          <a:lstStyle/>
          <a:p>
            <a:r>
              <a:rPr lang="uk-UA" sz="1800" dirty="0" smtClean="0"/>
              <a:t>Політологія як наука і навчальна дисципліна</a:t>
            </a:r>
          </a:p>
          <a:p>
            <a:r>
              <a:rPr lang="uk-UA" sz="1800" dirty="0" smtClean="0"/>
              <a:t>Історія світової політології</a:t>
            </a:r>
          </a:p>
          <a:p>
            <a:r>
              <a:rPr lang="uk-UA" sz="1800" dirty="0" smtClean="0"/>
              <a:t>Українська політична думка</a:t>
            </a:r>
          </a:p>
          <a:p>
            <a:r>
              <a:rPr lang="uk-UA" sz="1800" dirty="0" smtClean="0"/>
              <a:t>Сучасні світові ідеологічні доктрини</a:t>
            </a:r>
          </a:p>
          <a:p>
            <a:r>
              <a:rPr lang="uk-UA" sz="1800" dirty="0" smtClean="0"/>
              <a:t>Політична влада і політична система суспільства</a:t>
            </a:r>
          </a:p>
          <a:p>
            <a:r>
              <a:rPr lang="uk-UA" sz="1800" dirty="0" smtClean="0"/>
              <a:t>Держава як політичний інститут</a:t>
            </a:r>
          </a:p>
          <a:p>
            <a:r>
              <a:rPr lang="uk-UA" sz="1800" dirty="0" smtClean="0"/>
              <a:t>Політичні партії та громадські об'єднання</a:t>
            </a:r>
          </a:p>
          <a:p>
            <a:r>
              <a:rPr lang="uk-UA" sz="1800" dirty="0" smtClean="0"/>
              <a:t>Політичний процес</a:t>
            </a:r>
          </a:p>
          <a:p>
            <a:r>
              <a:rPr lang="uk-UA" sz="1800" dirty="0" smtClean="0"/>
              <a:t>Політична свідомість та політична культура</a:t>
            </a:r>
          </a:p>
          <a:p>
            <a:r>
              <a:rPr lang="uk-UA" sz="1800" dirty="0" smtClean="0"/>
              <a:t>Політика та людина  </a:t>
            </a:r>
            <a:endParaRPr lang="ru-RU"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Політологія як наука і навчальна дисципліна</a:t>
            </a:r>
            <a:endParaRPr lang="ru-RU" dirty="0"/>
          </a:p>
        </p:txBody>
      </p:sp>
      <p:sp>
        <p:nvSpPr>
          <p:cNvPr id="3" name="Содержимое 2"/>
          <p:cNvSpPr>
            <a:spLocks noGrp="1"/>
          </p:cNvSpPr>
          <p:nvPr>
            <p:ph sz="half" idx="1"/>
          </p:nvPr>
        </p:nvSpPr>
        <p:spPr/>
        <p:txBody>
          <a:bodyPr>
            <a:normAutofit fontScale="92500" lnSpcReduction="10000"/>
          </a:bodyPr>
          <a:lstStyle/>
          <a:p>
            <a:pPr marL="514350" indent="-514350">
              <a:buFont typeface="+mj-lt"/>
              <a:buAutoNum type="arabicPeriod"/>
            </a:pPr>
            <a:r>
              <a:rPr lang="uk-UA" dirty="0" smtClean="0"/>
              <a:t>Чому політологія повинна викладатися у вищій школі?</a:t>
            </a:r>
          </a:p>
          <a:p>
            <a:pPr marL="514350" indent="-514350">
              <a:buFont typeface="+mj-lt"/>
              <a:buAutoNum type="arabicPeriod"/>
            </a:pPr>
            <a:endParaRPr lang="uk-UA" dirty="0" smtClean="0"/>
          </a:p>
          <a:p>
            <a:pPr marL="514350" indent="-514350">
              <a:buFont typeface="+mj-lt"/>
              <a:buAutoNum type="arabicPeriod"/>
            </a:pPr>
            <a:r>
              <a:rPr lang="uk-UA" dirty="0" smtClean="0"/>
              <a:t>У чому полягає різниця між політологією в Україні та політичними науками на Заході?</a:t>
            </a:r>
          </a:p>
          <a:p>
            <a:pPr marL="514350" indent="-514350">
              <a:buFont typeface="+mj-lt"/>
              <a:buAutoNum type="arabicPeriod"/>
            </a:pPr>
            <a:endParaRPr lang="uk-UA" dirty="0" smtClean="0"/>
          </a:p>
          <a:p>
            <a:pPr marL="514350" indent="-514350">
              <a:buFont typeface="+mj-lt"/>
              <a:buAutoNum type="arabicPeriod"/>
            </a:pPr>
            <a:r>
              <a:rPr lang="uk-UA" dirty="0" smtClean="0"/>
              <a:t>Чи спроможні політологи навчити політиків?</a:t>
            </a:r>
            <a:endParaRPr lang="ru-RU" dirty="0"/>
          </a:p>
        </p:txBody>
      </p:sp>
      <p:sp>
        <p:nvSpPr>
          <p:cNvPr id="4" name="Содержимое 3"/>
          <p:cNvSpPr>
            <a:spLocks noGrp="1"/>
          </p:cNvSpPr>
          <p:nvPr>
            <p:ph sz="half" idx="2"/>
          </p:nvPr>
        </p:nvSpPr>
        <p:spPr/>
        <p:txBody>
          <a:bodyPr>
            <a:normAutofit fontScale="92500" lnSpcReduction="10000"/>
          </a:bodyPr>
          <a:lstStyle/>
          <a:p>
            <a:pPr algn="just"/>
            <a:r>
              <a:rPr lang="uk-UA" sz="2000" dirty="0" smtClean="0"/>
              <a:t>У сучасному світі зростає вага голосу та дії кожного громадянина, соціальні мережі дозволяють бути почутим. Проте аби діяти треба усвідомити та артикулювати власний інтерес, знайти однодумців та спрямувати об'єднанні зусилля на </a:t>
            </a:r>
            <a:r>
              <a:rPr lang="uk-UA" sz="2200" dirty="0" smtClean="0"/>
              <a:t>покращення</a:t>
            </a:r>
            <a:r>
              <a:rPr lang="uk-UA" sz="2000" dirty="0" smtClean="0"/>
              <a:t> світу, що навколо. </a:t>
            </a:r>
            <a:endParaRPr lang="ru-RU"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Історія світової політології</a:t>
            </a:r>
            <a:endParaRPr lang="ru-RU" dirty="0"/>
          </a:p>
        </p:txBody>
      </p:sp>
      <p:sp>
        <p:nvSpPr>
          <p:cNvPr id="3" name="Содержимое 2"/>
          <p:cNvSpPr>
            <a:spLocks noGrp="1"/>
          </p:cNvSpPr>
          <p:nvPr>
            <p:ph sz="half" idx="1"/>
          </p:nvPr>
        </p:nvSpPr>
        <p:spPr/>
        <p:txBody>
          <a:bodyPr>
            <a:normAutofit fontScale="92500"/>
          </a:bodyPr>
          <a:lstStyle/>
          <a:p>
            <a:pPr marL="514350" indent="-514350">
              <a:buFont typeface="+mj-lt"/>
              <a:buAutoNum type="arabicPeriod"/>
            </a:pPr>
            <a:r>
              <a:rPr lang="uk-UA" dirty="0" smtClean="0"/>
              <a:t>Чому ідеї стародавніх греків досі актуальні для України?</a:t>
            </a:r>
          </a:p>
          <a:p>
            <a:pPr marL="514350" indent="-514350">
              <a:buFont typeface="+mj-lt"/>
              <a:buAutoNum type="arabicPeriod"/>
            </a:pPr>
            <a:endParaRPr lang="uk-UA" dirty="0" smtClean="0"/>
          </a:p>
          <a:p>
            <a:pPr marL="514350" indent="-514350">
              <a:buFont typeface="+mj-lt"/>
              <a:buAutoNum type="arabicPeriod"/>
            </a:pPr>
            <a:r>
              <a:rPr lang="uk-UA" dirty="0" smtClean="0"/>
              <a:t>Які ідеї Нового часу втілилися в сучасній Україні?</a:t>
            </a:r>
          </a:p>
          <a:p>
            <a:pPr marL="514350" indent="-514350">
              <a:buFont typeface="+mj-lt"/>
              <a:buAutoNum type="arabicPeriod"/>
            </a:pPr>
            <a:endParaRPr lang="uk-UA" dirty="0" smtClean="0"/>
          </a:p>
          <a:p>
            <a:pPr marL="514350" indent="-514350">
              <a:buFont typeface="+mj-lt"/>
              <a:buAutoNum type="arabicPeriod"/>
            </a:pPr>
            <a:r>
              <a:rPr lang="uk-UA" dirty="0" smtClean="0"/>
              <a:t>Як Просвітництво обґрунтовує ідею держави та суспільства?</a:t>
            </a:r>
            <a:endParaRPr lang="ru-RU" dirty="0"/>
          </a:p>
        </p:txBody>
      </p:sp>
      <p:sp>
        <p:nvSpPr>
          <p:cNvPr id="4" name="Содержимое 3"/>
          <p:cNvSpPr>
            <a:spLocks noGrp="1"/>
          </p:cNvSpPr>
          <p:nvPr>
            <p:ph sz="half" idx="2"/>
          </p:nvPr>
        </p:nvSpPr>
        <p:spPr/>
        <p:txBody>
          <a:bodyPr>
            <a:normAutofit fontScale="92500"/>
          </a:bodyPr>
          <a:lstStyle/>
          <a:p>
            <a:r>
              <a:rPr lang="uk-UA" sz="1600" dirty="0" smtClean="0"/>
              <a:t>Сократ як зразок </a:t>
            </a:r>
            <a:r>
              <a:rPr lang="uk-UA" sz="1600" dirty="0" err="1" smtClean="0"/>
              <a:t>законослухняності</a:t>
            </a:r>
            <a:endParaRPr lang="uk-UA" sz="1600" dirty="0" smtClean="0"/>
          </a:p>
          <a:p>
            <a:r>
              <a:rPr lang="uk-UA" sz="1600" dirty="0" err="1" smtClean="0"/>
              <a:t>Проєкти</a:t>
            </a:r>
            <a:r>
              <a:rPr lang="uk-UA" sz="1600" dirty="0" smtClean="0"/>
              <a:t> ідеальної держави Платона та Аристотеля</a:t>
            </a:r>
          </a:p>
          <a:p>
            <a:r>
              <a:rPr lang="uk-UA" sz="1600" dirty="0" smtClean="0"/>
              <a:t>Чому грецькі філософи не любили демократію?</a:t>
            </a:r>
          </a:p>
          <a:p>
            <a:r>
              <a:rPr lang="uk-UA" sz="1600" dirty="0" smtClean="0"/>
              <a:t>Держава як зграя розбійників  </a:t>
            </a:r>
            <a:r>
              <a:rPr lang="en-US" sz="1600" dirty="0" err="1" smtClean="0"/>
              <a:t>vs</a:t>
            </a:r>
            <a:r>
              <a:rPr lang="uk-UA" sz="1600" dirty="0" smtClean="0"/>
              <a:t> Церква як град Божий</a:t>
            </a:r>
          </a:p>
          <a:p>
            <a:r>
              <a:rPr lang="uk-UA" sz="1600" dirty="0" smtClean="0"/>
              <a:t>Ідеальний правитель Макіавеллі</a:t>
            </a:r>
          </a:p>
          <a:p>
            <a:r>
              <a:rPr lang="uk-UA" sz="1600" dirty="0" smtClean="0"/>
              <a:t>Чи завжди мета виправдовує засоби?</a:t>
            </a:r>
          </a:p>
          <a:p>
            <a:r>
              <a:rPr lang="uk-UA" sz="1600" dirty="0" smtClean="0"/>
              <a:t>Людина-чудовисько та теорія поділу влади</a:t>
            </a:r>
          </a:p>
          <a:p>
            <a:r>
              <a:rPr lang="uk-UA" sz="1600" dirty="0" smtClean="0"/>
              <a:t>Держава як Левіафан та природні права людини </a:t>
            </a:r>
          </a:p>
          <a:p>
            <a:r>
              <a:rPr lang="uk-UA" sz="1600" dirty="0" err="1" smtClean="0"/>
              <a:t>“Людина</a:t>
            </a:r>
            <a:r>
              <a:rPr lang="uk-UA" sz="1600" dirty="0" smtClean="0"/>
              <a:t> має бути завжди метою, але ніколи – </a:t>
            </a:r>
            <a:r>
              <a:rPr lang="uk-UA" sz="1600" dirty="0" err="1" smtClean="0"/>
              <a:t>засобом”</a:t>
            </a:r>
            <a:r>
              <a:rPr lang="uk-UA" sz="1600" dirty="0" smtClean="0"/>
              <a:t> І. Кант</a:t>
            </a:r>
          </a:p>
          <a:p>
            <a:r>
              <a:rPr lang="uk-UA" sz="1600" dirty="0" smtClean="0"/>
              <a:t>Держава </a:t>
            </a:r>
            <a:r>
              <a:rPr lang="en-US" sz="1600" dirty="0" err="1" smtClean="0"/>
              <a:t>vs</a:t>
            </a:r>
            <a:r>
              <a:rPr lang="uk-UA" sz="1600" dirty="0" smtClean="0"/>
              <a:t> громадянське суспільство  </a:t>
            </a:r>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4000" dirty="0" smtClean="0"/>
              <a:t>Українська політична думка</a:t>
            </a:r>
            <a:endParaRPr lang="ru-RU" sz="4000" dirty="0"/>
          </a:p>
        </p:txBody>
      </p:sp>
      <p:sp>
        <p:nvSpPr>
          <p:cNvPr id="3" name="Содержимое 2"/>
          <p:cNvSpPr>
            <a:spLocks noGrp="1"/>
          </p:cNvSpPr>
          <p:nvPr>
            <p:ph idx="1"/>
          </p:nvPr>
        </p:nvSpPr>
        <p:spPr/>
        <p:txBody>
          <a:bodyPr>
            <a:normAutofit fontScale="92500" lnSpcReduction="20000"/>
          </a:bodyPr>
          <a:lstStyle/>
          <a:p>
            <a:pPr algn="just"/>
            <a:r>
              <a:rPr lang="uk-UA" sz="2800" dirty="0" err="1" smtClean="0"/>
              <a:t>“Київ</a:t>
            </a:r>
            <a:r>
              <a:rPr lang="uk-UA" sz="2800" dirty="0" smtClean="0"/>
              <a:t> – другий </a:t>
            </a:r>
            <a:r>
              <a:rPr lang="uk-UA" sz="2800" dirty="0" err="1" smtClean="0"/>
              <a:t>Єрусалим”</a:t>
            </a:r>
            <a:r>
              <a:rPr lang="uk-UA" sz="2800" dirty="0" smtClean="0"/>
              <a:t> проти </a:t>
            </a:r>
            <a:r>
              <a:rPr lang="uk-UA" sz="2800" dirty="0" err="1" smtClean="0"/>
              <a:t>“Москви</a:t>
            </a:r>
            <a:r>
              <a:rPr lang="uk-UA" sz="2800" dirty="0" smtClean="0"/>
              <a:t> – Третього </a:t>
            </a:r>
            <a:r>
              <a:rPr lang="uk-UA" sz="2800" dirty="0" err="1" smtClean="0"/>
              <a:t>Риму”</a:t>
            </a:r>
            <a:endParaRPr lang="uk-UA" sz="2800" dirty="0" smtClean="0"/>
          </a:p>
          <a:p>
            <a:pPr algn="just"/>
            <a:endParaRPr lang="uk-UA" sz="2800" dirty="0" smtClean="0"/>
          </a:p>
          <a:p>
            <a:pPr algn="just"/>
            <a:r>
              <a:rPr lang="uk-UA" sz="2800" dirty="0" smtClean="0"/>
              <a:t>Чому федеративні ідеї </a:t>
            </a:r>
            <a:r>
              <a:rPr lang="uk-UA" sz="2800" dirty="0" err="1" smtClean="0"/>
              <a:t>Кирило-Мефодієвського</a:t>
            </a:r>
            <a:r>
              <a:rPr lang="uk-UA" sz="2800" dirty="0" smtClean="0"/>
              <a:t> товариства та Драгоманова підготували поразку української державності 1917-1921 рр.?</a:t>
            </a:r>
          </a:p>
          <a:p>
            <a:pPr algn="just"/>
            <a:endParaRPr lang="uk-UA" sz="2800" dirty="0" smtClean="0"/>
          </a:p>
          <a:p>
            <a:pPr algn="just"/>
            <a:r>
              <a:rPr lang="uk-UA" sz="2800" dirty="0" smtClean="0"/>
              <a:t>Чому селянство на обрало Івана Франка до віденського парламенту ?</a:t>
            </a:r>
          </a:p>
          <a:p>
            <a:pPr algn="just"/>
            <a:endParaRPr lang="uk-UA" sz="2800" dirty="0" smtClean="0"/>
          </a:p>
          <a:p>
            <a:pPr algn="just"/>
            <a:r>
              <a:rPr lang="uk-UA" sz="2800" dirty="0" smtClean="0"/>
              <a:t>Якою є українська національна ідея?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Сучасні світові ідеологічні доктрини</a:t>
            </a:r>
            <a:endParaRPr lang="ru-RU" dirty="0"/>
          </a:p>
        </p:txBody>
      </p:sp>
      <p:sp>
        <p:nvSpPr>
          <p:cNvPr id="3" name="Содержимое 2"/>
          <p:cNvSpPr>
            <a:spLocks noGrp="1"/>
          </p:cNvSpPr>
          <p:nvPr>
            <p:ph sz="half" idx="1"/>
          </p:nvPr>
        </p:nvSpPr>
        <p:spPr/>
        <p:txBody>
          <a:bodyPr>
            <a:normAutofit lnSpcReduction="10000"/>
          </a:bodyPr>
          <a:lstStyle/>
          <a:p>
            <a:pPr marL="514350" indent="-514350">
              <a:buFont typeface="+mj-lt"/>
              <a:buAutoNum type="arabicPeriod"/>
            </a:pPr>
            <a:r>
              <a:rPr lang="uk-UA" dirty="0" smtClean="0"/>
              <a:t>Чи потрібна ідеологія сучасній людині?</a:t>
            </a:r>
          </a:p>
          <a:p>
            <a:pPr marL="514350" indent="-514350">
              <a:buFont typeface="+mj-lt"/>
              <a:buAutoNum type="arabicPeriod"/>
            </a:pPr>
            <a:endParaRPr lang="uk-UA" dirty="0" smtClean="0"/>
          </a:p>
          <a:p>
            <a:pPr marL="514350" indent="-514350">
              <a:buFont typeface="+mj-lt"/>
              <a:buAutoNum type="arabicPeriod"/>
            </a:pPr>
            <a:r>
              <a:rPr lang="uk-UA" dirty="0" smtClean="0"/>
              <a:t>У чому полягає різниця між </a:t>
            </a:r>
            <a:r>
              <a:rPr lang="uk-UA" dirty="0" err="1" smtClean="0"/>
              <a:t>“лівими”</a:t>
            </a:r>
            <a:r>
              <a:rPr lang="uk-UA" dirty="0" smtClean="0"/>
              <a:t> та </a:t>
            </a:r>
            <a:r>
              <a:rPr lang="uk-UA" dirty="0" err="1" smtClean="0"/>
              <a:t>“правими”</a:t>
            </a:r>
            <a:r>
              <a:rPr lang="uk-UA" dirty="0" smtClean="0"/>
              <a:t>?</a:t>
            </a:r>
          </a:p>
          <a:p>
            <a:pPr marL="514350" indent="-514350">
              <a:buFont typeface="+mj-lt"/>
              <a:buAutoNum type="arabicPeriod"/>
            </a:pPr>
            <a:endParaRPr lang="uk-UA" dirty="0" smtClean="0"/>
          </a:p>
          <a:p>
            <a:pPr marL="514350" indent="-514350">
              <a:buFont typeface="+mj-lt"/>
              <a:buAutoNum type="arabicPeriod"/>
            </a:pPr>
            <a:r>
              <a:rPr lang="uk-UA" dirty="0" smtClean="0"/>
              <a:t>Чи можливо втілити анархізм у життя?  </a:t>
            </a:r>
          </a:p>
          <a:p>
            <a:pPr marL="514350" indent="-514350">
              <a:buFont typeface="+mj-lt"/>
              <a:buAutoNum type="arabicPeriod"/>
            </a:pPr>
            <a:endParaRPr lang="ru-RU" dirty="0"/>
          </a:p>
        </p:txBody>
      </p:sp>
      <p:sp>
        <p:nvSpPr>
          <p:cNvPr id="4" name="Содержимое 3"/>
          <p:cNvSpPr>
            <a:spLocks noGrp="1"/>
          </p:cNvSpPr>
          <p:nvPr>
            <p:ph sz="half" idx="2"/>
          </p:nvPr>
        </p:nvSpPr>
        <p:spPr/>
        <p:txBody>
          <a:bodyPr>
            <a:normAutofit lnSpcReduction="10000"/>
          </a:bodyPr>
          <a:lstStyle/>
          <a:p>
            <a:pPr algn="just"/>
            <a:r>
              <a:rPr lang="uk-UA" sz="1600" dirty="0" smtClean="0"/>
              <a:t>З одного боку Конституція України забороняє державну ідеологію, а з іншого увесь час незалежності йде пошук національної ідеї, яка б дозволила зрозуміти суспільству куди воно рухається.</a:t>
            </a:r>
          </a:p>
          <a:p>
            <a:pPr algn="just"/>
            <a:r>
              <a:rPr lang="uk-UA" sz="1600" dirty="0" smtClean="0"/>
              <a:t>Радикалізація суспільних настроїв у світі зумовлює потребу  в аналізі </a:t>
            </a:r>
            <a:r>
              <a:rPr lang="uk-UA" sz="1600" dirty="0" err="1" smtClean="0"/>
              <a:t>неолібералізма</a:t>
            </a:r>
            <a:r>
              <a:rPr lang="uk-UA" sz="1600" dirty="0" smtClean="0"/>
              <a:t>, </a:t>
            </a:r>
            <a:r>
              <a:rPr lang="uk-UA" sz="1600" dirty="0" err="1" smtClean="0"/>
              <a:t>неоконсерватизму</a:t>
            </a:r>
            <a:r>
              <a:rPr lang="uk-UA" sz="1600" dirty="0" smtClean="0"/>
              <a:t>,  анархізму та сучасних тоталітарних ідеологій.</a:t>
            </a:r>
          </a:p>
          <a:p>
            <a:pPr algn="just"/>
            <a:r>
              <a:rPr lang="uk-UA" sz="1600" dirty="0" smtClean="0"/>
              <a:t>Сучасні українські політичні партії є виборчими </a:t>
            </a:r>
            <a:r>
              <a:rPr lang="uk-UA" sz="1600" dirty="0" err="1" smtClean="0"/>
              <a:t>проєктами</a:t>
            </a:r>
            <a:r>
              <a:rPr lang="uk-UA" sz="1600" dirty="0" smtClean="0"/>
              <a:t>, а не ідеологічними організаціями. Відсутність в Україні ідеологічних структур та низький рівень політичної свідомості громадян постійно зумовлює кризові явища.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Політична влада</a:t>
            </a:r>
            <a:endParaRPr lang="ru-RU" dirty="0"/>
          </a:p>
        </p:txBody>
      </p:sp>
      <p:sp>
        <p:nvSpPr>
          <p:cNvPr id="3" name="Содержимое 2"/>
          <p:cNvSpPr>
            <a:spLocks noGrp="1"/>
          </p:cNvSpPr>
          <p:nvPr>
            <p:ph sz="half" idx="1"/>
          </p:nvPr>
        </p:nvSpPr>
        <p:spPr/>
        <p:txBody>
          <a:bodyPr>
            <a:normAutofit/>
          </a:bodyPr>
          <a:lstStyle/>
          <a:p>
            <a:pPr marL="514350" indent="-514350">
              <a:buFont typeface="+mj-lt"/>
              <a:buAutoNum type="arabicPeriod"/>
            </a:pPr>
            <a:r>
              <a:rPr lang="uk-UA" dirty="0" smtClean="0"/>
              <a:t>Чим є політична влада?</a:t>
            </a:r>
          </a:p>
          <a:p>
            <a:pPr marL="514350" indent="-514350">
              <a:buFont typeface="+mj-lt"/>
              <a:buAutoNum type="arabicPeriod"/>
            </a:pPr>
            <a:r>
              <a:rPr lang="uk-UA" dirty="0" smtClean="0"/>
              <a:t>Як поєднуються легальність та легітимність політичної влади?</a:t>
            </a:r>
          </a:p>
          <a:p>
            <a:pPr marL="514350" indent="-514350">
              <a:buFont typeface="+mj-lt"/>
              <a:buAutoNum type="arabicPeriod"/>
            </a:pPr>
            <a:r>
              <a:rPr lang="uk-UA" dirty="0" smtClean="0"/>
              <a:t>Чи існує поділ влади в Україні?</a:t>
            </a:r>
            <a:endParaRPr lang="ru-RU" dirty="0"/>
          </a:p>
        </p:txBody>
      </p:sp>
      <p:sp>
        <p:nvSpPr>
          <p:cNvPr id="4" name="Содержимое 3"/>
          <p:cNvSpPr>
            <a:spLocks noGrp="1"/>
          </p:cNvSpPr>
          <p:nvPr>
            <p:ph sz="half" idx="2"/>
          </p:nvPr>
        </p:nvSpPr>
        <p:spPr/>
        <p:txBody>
          <a:bodyPr>
            <a:normAutofit/>
          </a:bodyPr>
          <a:lstStyle/>
          <a:p>
            <a:r>
              <a:rPr lang="uk-UA" sz="2000" dirty="0" smtClean="0"/>
              <a:t>Влада і її місце в житті суспільства</a:t>
            </a:r>
          </a:p>
          <a:p>
            <a:r>
              <a:rPr lang="uk-UA" sz="2000" dirty="0" smtClean="0"/>
              <a:t>Механізми та форми здійснення влади</a:t>
            </a:r>
          </a:p>
          <a:p>
            <a:r>
              <a:rPr lang="uk-UA" sz="2000" dirty="0" smtClean="0"/>
              <a:t>Основні концепції політичної влади</a:t>
            </a:r>
          </a:p>
          <a:p>
            <a:r>
              <a:rPr lang="uk-UA" sz="2000" dirty="0" smtClean="0"/>
              <a:t>Типи легітимності влади</a:t>
            </a:r>
          </a:p>
          <a:p>
            <a:r>
              <a:rPr lang="uk-UA" sz="2000" dirty="0" smtClean="0"/>
              <a:t>Теорія і практика поділу влади</a:t>
            </a:r>
          </a:p>
          <a:p>
            <a:r>
              <a:rPr lang="uk-UA" sz="2000" dirty="0" smtClean="0"/>
              <a:t>Політична структура суспільства</a:t>
            </a:r>
          </a:p>
          <a:p>
            <a:r>
              <a:rPr lang="uk-UA" sz="2000" dirty="0" smtClean="0"/>
              <a:t>Особливості становлення політичної системи України</a:t>
            </a:r>
            <a:endParaRPr lang="ru-RU"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118</TotalTime>
  <Words>895</Words>
  <Application>Microsoft Office PowerPoint</Application>
  <PresentationFormat>Экран (4:3)</PresentationFormat>
  <Paragraphs>136</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Поток</vt:lpstr>
      <vt:lpstr>ПОЛІТОЛОГІЯ</vt:lpstr>
      <vt:lpstr>Мета курсу</vt:lpstr>
      <vt:lpstr>Компетентності:</vt:lpstr>
      <vt:lpstr>Тематика курсу</vt:lpstr>
      <vt:lpstr>Політологія як наука і навчальна дисципліна</vt:lpstr>
      <vt:lpstr>Історія світової політології</vt:lpstr>
      <vt:lpstr>Українська політична думка</vt:lpstr>
      <vt:lpstr>Сучасні світові ідеологічні доктрини</vt:lpstr>
      <vt:lpstr>Політична влада</vt:lpstr>
      <vt:lpstr>Держава як політичний інститут</vt:lpstr>
      <vt:lpstr>Політичні партії та громадські об'єднання</vt:lpstr>
      <vt:lpstr>Політичний процес</vt:lpstr>
      <vt:lpstr>Політична свідомість та політична культура</vt:lpstr>
      <vt:lpstr>Політика та людина</vt:lpstr>
      <vt:lpstr>Додаткові джерела інформації:</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ПОЛІТОЛОГІЯ</dc:title>
  <cp:lastModifiedBy>iyudin</cp:lastModifiedBy>
  <cp:revision>15</cp:revision>
  <dcterms:modified xsi:type="dcterms:W3CDTF">2021-01-25T11:39:47Z</dcterms:modified>
</cp:coreProperties>
</file>